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A01EBEC-7FE3-49A9-AA43-D7CB3EA2DCAB}">
  <a:tblStyle styleId="{8A01EBEC-7FE3-49A9-AA43-D7CB3EA2DCA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1">
              <a:alpha val="40000"/>
            </a:schemeClr>
          </a:solidFill>
        </a:fill>
      </a:tcStyle>
    </a:band1H>
    <a:band2H>
      <a:tcTxStyle/>
    </a:band2H>
    <a:band1V>
      <a:tcTxStyle/>
      <a:tcStyle>
        <a:tcBdr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TxStyle/>
    </a:band2V>
    <a:lastCol>
      <a:tcTxStyle b="on" i="off"/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lastCol>
    <a:firstCol>
      <a:tcTxStyle b="on" i="off"/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firstCol>
    <a:lastRow>
      <a:tcTxStyle b="on" i="off"/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4.xml"/><Relationship Id="rId22" Type="http://schemas.openxmlformats.org/officeDocument/2006/relationships/font" Target="fonts/Roboto-italic.fntdata"/><Relationship Id="rId10" Type="http://schemas.openxmlformats.org/officeDocument/2006/relationships/slide" Target="slides/slide3.xml"/><Relationship Id="rId21" Type="http://schemas.openxmlformats.org/officeDocument/2006/relationships/font" Target="fonts/Roboto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23" Type="http://schemas.openxmlformats.org/officeDocument/2006/relationships/font" Target="fonts/Roboto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72632e0a52_1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72632e0a52_1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72632e0a52_1_1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272632e0a52_1_1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0f405bcd2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2e0f405bcd2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72632e0a52_1_15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272632e0a52_1_1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2632e0a52_1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272632e0a52_1_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72632e0a52_1_9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72632e0a52_1_1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272632e0a52_1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727b92648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2727b92648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727b926489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2727b926489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727b926489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2727b926489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727b926489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2727b926489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727b926489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2727b926489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2632e0a52_1_1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272632e0a52_1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DE7">
            <a:alpha val="68630"/>
          </a:srgbClr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1062120" y="0"/>
            <a:ext cx="7019760" cy="5143500"/>
          </a:xfrm>
          <a:custGeom>
            <a:rect b="b" l="l" r="r" t="t"/>
            <a:pathLst>
              <a:path extrusionOk="0"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6693" l="0" r="0" t="-6694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3232235" y="3267839"/>
            <a:ext cx="2679903" cy="322205"/>
          </a:xfrm>
          <a:custGeom>
            <a:rect b="b" l="l" r="r" t="t"/>
            <a:pathLst>
              <a:path extrusionOk="0" h="1107440" w="9109870">
                <a:moveTo>
                  <a:pt x="8556149" y="45720"/>
                </a:moveTo>
                <a:cubicBezTo>
                  <a:pt x="8835549" y="45720"/>
                  <a:pt x="9062879" y="273050"/>
                  <a:pt x="9062879" y="552450"/>
                </a:cubicBezTo>
                <a:cubicBezTo>
                  <a:pt x="9062879" y="831850"/>
                  <a:pt x="8835549" y="1059180"/>
                  <a:pt x="8556149" y="1059180"/>
                </a:cubicBezTo>
                <a:lnTo>
                  <a:pt x="553720" y="1059180"/>
                </a:lnTo>
                <a:cubicBezTo>
                  <a:pt x="274320" y="1059180"/>
                  <a:pt x="46990" y="831850"/>
                  <a:pt x="46990" y="552450"/>
                </a:cubicBezTo>
                <a:cubicBezTo>
                  <a:pt x="46990" y="273050"/>
                  <a:pt x="274320" y="45720"/>
                  <a:pt x="553720" y="45720"/>
                </a:cubicBezTo>
                <a:lnTo>
                  <a:pt x="8556149" y="45720"/>
                </a:lnTo>
                <a:moveTo>
                  <a:pt x="8556149" y="0"/>
                </a:moveTo>
                <a:lnTo>
                  <a:pt x="553720" y="0"/>
                </a:lnTo>
                <a:cubicBezTo>
                  <a:pt x="247650" y="0"/>
                  <a:pt x="0" y="247650"/>
                  <a:pt x="0" y="553720"/>
                </a:cubicBezTo>
                <a:cubicBezTo>
                  <a:pt x="0" y="859790"/>
                  <a:pt x="247650" y="1107440"/>
                  <a:pt x="553720" y="1107440"/>
                </a:cubicBezTo>
                <a:lnTo>
                  <a:pt x="8556149" y="1107440"/>
                </a:lnTo>
                <a:cubicBezTo>
                  <a:pt x="8862220" y="1107440"/>
                  <a:pt x="9109870" y="859790"/>
                  <a:pt x="9109870" y="553720"/>
                </a:cubicBezTo>
                <a:cubicBezTo>
                  <a:pt x="9108599" y="247650"/>
                  <a:pt x="8860949" y="0"/>
                  <a:pt x="8556149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1" name="Google Shape;131;p25"/>
          <p:cNvCxnSpPr/>
          <p:nvPr/>
        </p:nvCxnSpPr>
        <p:spPr>
          <a:xfrm>
            <a:off x="8466685" y="526338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25"/>
          <p:cNvCxnSpPr/>
          <p:nvPr/>
        </p:nvCxnSpPr>
        <p:spPr>
          <a:xfrm>
            <a:off x="8466685" y="591014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" name="Google Shape;133;p25"/>
          <p:cNvCxnSpPr/>
          <p:nvPr/>
        </p:nvCxnSpPr>
        <p:spPr>
          <a:xfrm>
            <a:off x="8466685" y="655690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5"/>
          <p:cNvSpPr/>
          <p:nvPr/>
        </p:nvSpPr>
        <p:spPr>
          <a:xfrm>
            <a:off x="8145330" y="513861"/>
            <a:ext cx="156116" cy="156116"/>
          </a:xfrm>
          <a:custGeom>
            <a:rect b="b" l="l" r="r" t="t"/>
            <a:pathLst>
              <a:path extrusionOk="0" h="312232" w="312232">
                <a:moveTo>
                  <a:pt x="0" y="0"/>
                </a:moveTo>
                <a:lnTo>
                  <a:pt x="312232" y="0"/>
                </a:lnTo>
                <a:lnTo>
                  <a:pt x="312232" y="312232"/>
                </a:lnTo>
                <a:lnTo>
                  <a:pt x="0" y="3122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5" name="Google Shape;135;p25"/>
          <p:cNvCxnSpPr/>
          <p:nvPr/>
        </p:nvCxnSpPr>
        <p:spPr>
          <a:xfrm>
            <a:off x="4302527" y="575774"/>
            <a:ext cx="538946" cy="0"/>
          </a:xfrm>
          <a:prstGeom prst="straightConnector1">
            <a:avLst/>
          </a:prstGeom>
          <a:noFill/>
          <a:ln cap="rnd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36" name="Google Shape;136;p25"/>
          <p:cNvSpPr txBox="1"/>
          <p:nvPr/>
        </p:nvSpPr>
        <p:spPr>
          <a:xfrm>
            <a:off x="1340392" y="1392056"/>
            <a:ext cx="6463217" cy="16424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Iteration 1</a:t>
            </a:r>
            <a:endParaRPr sz="700"/>
          </a:p>
        </p:txBody>
      </p:sp>
      <p:sp>
        <p:nvSpPr>
          <p:cNvPr id="137" name="Google Shape;137;p25"/>
          <p:cNvSpPr txBox="1"/>
          <p:nvPr/>
        </p:nvSpPr>
        <p:spPr>
          <a:xfrm>
            <a:off x="3136706" y="3308741"/>
            <a:ext cx="2870588" cy="201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PRESENTATION</a:t>
            </a:r>
            <a:endParaRPr sz="700"/>
          </a:p>
        </p:txBody>
      </p:sp>
      <p:sp>
        <p:nvSpPr>
          <p:cNvPr id="138" name="Google Shape;138;p25"/>
          <p:cNvSpPr txBox="1"/>
          <p:nvPr/>
        </p:nvSpPr>
        <p:spPr>
          <a:xfrm>
            <a:off x="514350" y="485286"/>
            <a:ext cx="1787713" cy="179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FANTASTIC 5</a:t>
            </a:r>
            <a:endParaRPr sz="700"/>
          </a:p>
        </p:txBody>
      </p:sp>
      <p:sp>
        <p:nvSpPr>
          <p:cNvPr id="139" name="Google Shape;139;p25"/>
          <p:cNvSpPr txBox="1"/>
          <p:nvPr/>
        </p:nvSpPr>
        <p:spPr>
          <a:xfrm>
            <a:off x="6270800" y="4437698"/>
            <a:ext cx="2358850" cy="149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140" name="Google Shape;140;p25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964" l="-17680" r="-17680" t="-49964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34"/>
          <p:cNvSpPr txBox="1"/>
          <p:nvPr/>
        </p:nvSpPr>
        <p:spPr>
          <a:xfrm>
            <a:off x="6270800" y="4437698"/>
            <a:ext cx="2358850" cy="149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253" name="Google Shape;253;p34"/>
          <p:cNvSpPr txBox="1"/>
          <p:nvPr/>
        </p:nvSpPr>
        <p:spPr>
          <a:xfrm>
            <a:off x="2873200" y="466725"/>
            <a:ext cx="3397600" cy="4311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Testing Plan</a:t>
            </a:r>
            <a:endParaRPr sz="700"/>
          </a:p>
        </p:txBody>
      </p:sp>
      <p:sp>
        <p:nvSpPr>
          <p:cNvPr id="254" name="Google Shape;254;p34"/>
          <p:cNvSpPr txBox="1"/>
          <p:nvPr/>
        </p:nvSpPr>
        <p:spPr>
          <a:xfrm>
            <a:off x="855750" y="846888"/>
            <a:ext cx="7773900" cy="3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Metrics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Defect Rate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Test Coverage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Coding </a:t>
            </a:r>
            <a:r>
              <a:rPr lang="en" sz="1600">
                <a:solidFill>
                  <a:schemeClr val="dk1"/>
                </a:solidFill>
              </a:rPr>
              <a:t>Standards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Consistent Naming Conventions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Proper Commenting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Refactoring Code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Adherence to Best Practices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Code Review Process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Branch Naming Conventions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PR Creation and Review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Approval and Merge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Iteration Completion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55" name="Google Shape;255;p34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967" l="-17679" r="-17679" t="-49957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5"/>
          <p:cNvSpPr txBox="1"/>
          <p:nvPr/>
        </p:nvSpPr>
        <p:spPr>
          <a:xfrm>
            <a:off x="6270800" y="4437698"/>
            <a:ext cx="2358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262" name="Google Shape;262;p35"/>
          <p:cNvSpPr txBox="1"/>
          <p:nvPr/>
        </p:nvSpPr>
        <p:spPr>
          <a:xfrm>
            <a:off x="2873200" y="466725"/>
            <a:ext cx="339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Testing Plan</a:t>
            </a:r>
            <a:endParaRPr sz="700"/>
          </a:p>
        </p:txBody>
      </p:sp>
      <p:sp>
        <p:nvSpPr>
          <p:cNvPr id="263" name="Google Shape;263;p35"/>
          <p:cNvSpPr txBox="1"/>
          <p:nvPr/>
        </p:nvSpPr>
        <p:spPr>
          <a:xfrm>
            <a:off x="674700" y="851625"/>
            <a:ext cx="7955100" cy="3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Testing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Test-Driven Development (TDD)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Unit Testing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Manual Testing (Gherkin Language)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Automation Testing (Selenium-Behave, Postman)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Defect Management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Logging Defects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Backlog Review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Fixing and Testing Defects</a:t>
            </a:r>
            <a:endParaRPr sz="1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600">
                <a:solidFill>
                  <a:schemeClr val="dk1"/>
                </a:solidFill>
              </a:rPr>
              <a:t>Verification and Closure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64" name="Google Shape;264;p35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1F1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6"/>
          <p:cNvSpPr/>
          <p:nvPr/>
        </p:nvSpPr>
        <p:spPr>
          <a:xfrm>
            <a:off x="1062120" y="0"/>
            <a:ext cx="7019760" cy="5143500"/>
          </a:xfrm>
          <a:custGeom>
            <a:rect b="b" l="l" r="r" t="t"/>
            <a:pathLst>
              <a:path extrusionOk="0"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6693" l="0" r="0" t="-6694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0" name="Google Shape;270;p36"/>
          <p:cNvCxnSpPr/>
          <p:nvPr/>
        </p:nvCxnSpPr>
        <p:spPr>
          <a:xfrm>
            <a:off x="8466685" y="526338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1" name="Google Shape;271;p36"/>
          <p:cNvCxnSpPr/>
          <p:nvPr/>
        </p:nvCxnSpPr>
        <p:spPr>
          <a:xfrm>
            <a:off x="8466685" y="591014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2" name="Google Shape;272;p36"/>
          <p:cNvCxnSpPr/>
          <p:nvPr/>
        </p:nvCxnSpPr>
        <p:spPr>
          <a:xfrm>
            <a:off x="8466685" y="655690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3" name="Google Shape;273;p36"/>
          <p:cNvSpPr/>
          <p:nvPr/>
        </p:nvSpPr>
        <p:spPr>
          <a:xfrm>
            <a:off x="8145330" y="513861"/>
            <a:ext cx="156116" cy="156116"/>
          </a:xfrm>
          <a:custGeom>
            <a:rect b="b" l="l" r="r" t="t"/>
            <a:pathLst>
              <a:path extrusionOk="0" h="312232" w="312232">
                <a:moveTo>
                  <a:pt x="0" y="0"/>
                </a:moveTo>
                <a:lnTo>
                  <a:pt x="312232" y="0"/>
                </a:lnTo>
                <a:lnTo>
                  <a:pt x="312232" y="312232"/>
                </a:lnTo>
                <a:lnTo>
                  <a:pt x="0" y="3122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4" name="Google Shape;274;p36"/>
          <p:cNvCxnSpPr/>
          <p:nvPr/>
        </p:nvCxnSpPr>
        <p:spPr>
          <a:xfrm>
            <a:off x="4302527" y="575774"/>
            <a:ext cx="538946" cy="0"/>
          </a:xfrm>
          <a:prstGeom prst="straightConnector1">
            <a:avLst/>
          </a:prstGeom>
          <a:noFill/>
          <a:ln cap="rnd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75" name="Google Shape;275;p36"/>
          <p:cNvSpPr txBox="1"/>
          <p:nvPr/>
        </p:nvSpPr>
        <p:spPr>
          <a:xfrm>
            <a:off x="1783120" y="1963238"/>
            <a:ext cx="5577760" cy="1195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700"/>
          </a:p>
        </p:txBody>
      </p:sp>
      <p:sp>
        <p:nvSpPr>
          <p:cNvPr id="276" name="Google Shape;276;p36"/>
          <p:cNvSpPr txBox="1"/>
          <p:nvPr/>
        </p:nvSpPr>
        <p:spPr>
          <a:xfrm>
            <a:off x="514350" y="485286"/>
            <a:ext cx="1787713" cy="179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FANTASTIC 5</a:t>
            </a:r>
            <a:endParaRPr sz="700"/>
          </a:p>
        </p:txBody>
      </p:sp>
      <p:sp>
        <p:nvSpPr>
          <p:cNvPr id="277" name="Google Shape;277;p36"/>
          <p:cNvSpPr txBox="1"/>
          <p:nvPr/>
        </p:nvSpPr>
        <p:spPr>
          <a:xfrm>
            <a:off x="6270800" y="4437698"/>
            <a:ext cx="2358850" cy="149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278" name="Google Shape;278;p36"/>
          <p:cNvSpPr txBox="1"/>
          <p:nvPr/>
        </p:nvSpPr>
        <p:spPr>
          <a:xfrm>
            <a:off x="3725537" y="4271010"/>
            <a:ext cx="1692926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Iteration 1</a:t>
            </a:r>
            <a:endParaRPr sz="700"/>
          </a:p>
        </p:txBody>
      </p:sp>
      <p:sp>
        <p:nvSpPr>
          <p:cNvPr id="279" name="Google Shape;279;p3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1F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/>
          <p:nvPr/>
        </p:nvSpPr>
        <p:spPr>
          <a:xfrm>
            <a:off x="1062120" y="0"/>
            <a:ext cx="7019760" cy="5143500"/>
          </a:xfrm>
          <a:custGeom>
            <a:rect b="b" l="l" r="r" t="t"/>
            <a:pathLst>
              <a:path extrusionOk="0"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6693" l="0" r="0" t="-6694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7" name="Google Shape;147;p26"/>
          <p:cNvCxnSpPr/>
          <p:nvPr/>
        </p:nvCxnSpPr>
        <p:spPr>
          <a:xfrm>
            <a:off x="8466685" y="526338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" name="Google Shape;148;p26"/>
          <p:cNvCxnSpPr/>
          <p:nvPr/>
        </p:nvCxnSpPr>
        <p:spPr>
          <a:xfrm>
            <a:off x="8466685" y="591014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9" name="Google Shape;149;p26"/>
          <p:cNvCxnSpPr/>
          <p:nvPr/>
        </p:nvCxnSpPr>
        <p:spPr>
          <a:xfrm>
            <a:off x="8466685" y="655690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" name="Google Shape;150;p26"/>
          <p:cNvSpPr/>
          <p:nvPr/>
        </p:nvSpPr>
        <p:spPr>
          <a:xfrm>
            <a:off x="8145330" y="513861"/>
            <a:ext cx="156116" cy="156116"/>
          </a:xfrm>
          <a:custGeom>
            <a:rect b="b" l="l" r="r" t="t"/>
            <a:pathLst>
              <a:path extrusionOk="0" h="312232" w="312232">
                <a:moveTo>
                  <a:pt x="0" y="0"/>
                </a:moveTo>
                <a:lnTo>
                  <a:pt x="312232" y="0"/>
                </a:lnTo>
                <a:lnTo>
                  <a:pt x="312232" y="312232"/>
                </a:lnTo>
                <a:lnTo>
                  <a:pt x="0" y="3122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6"/>
          <p:cNvSpPr txBox="1"/>
          <p:nvPr/>
        </p:nvSpPr>
        <p:spPr>
          <a:xfrm>
            <a:off x="514350" y="485286"/>
            <a:ext cx="1787713" cy="180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700"/>
          </a:p>
        </p:txBody>
      </p:sp>
      <p:sp>
        <p:nvSpPr>
          <p:cNvPr id="152" name="Google Shape;152;p26"/>
          <p:cNvSpPr txBox="1"/>
          <p:nvPr/>
        </p:nvSpPr>
        <p:spPr>
          <a:xfrm>
            <a:off x="6270800" y="4437698"/>
            <a:ext cx="2358850" cy="149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153" name="Google Shape;153;p26"/>
          <p:cNvSpPr txBox="1"/>
          <p:nvPr/>
        </p:nvSpPr>
        <p:spPr>
          <a:xfrm>
            <a:off x="514350" y="1609930"/>
            <a:ext cx="3397229" cy="8258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Content</a:t>
            </a:r>
            <a:endParaRPr sz="700"/>
          </a:p>
        </p:txBody>
      </p:sp>
      <p:sp>
        <p:nvSpPr>
          <p:cNvPr id="154" name="Google Shape;154;p26"/>
          <p:cNvSpPr/>
          <p:nvPr/>
        </p:nvSpPr>
        <p:spPr>
          <a:xfrm>
            <a:off x="6934302" y="2423066"/>
            <a:ext cx="1564117" cy="322205"/>
          </a:xfrm>
          <a:custGeom>
            <a:rect b="b" l="l" r="r" t="t"/>
            <a:pathLst>
              <a:path extrusionOk="0" h="1107440" w="5316948">
                <a:moveTo>
                  <a:pt x="4763227" y="45720"/>
                </a:moveTo>
                <a:cubicBezTo>
                  <a:pt x="5042627" y="45720"/>
                  <a:pt x="5269957" y="273050"/>
                  <a:pt x="5269957" y="552450"/>
                </a:cubicBezTo>
                <a:cubicBezTo>
                  <a:pt x="5269957" y="831850"/>
                  <a:pt x="5042627" y="1059180"/>
                  <a:pt x="4763227" y="1059180"/>
                </a:cubicBezTo>
                <a:lnTo>
                  <a:pt x="553720" y="1059180"/>
                </a:lnTo>
                <a:cubicBezTo>
                  <a:pt x="274320" y="1059180"/>
                  <a:pt x="46990" y="831850"/>
                  <a:pt x="46990" y="552450"/>
                </a:cubicBezTo>
                <a:cubicBezTo>
                  <a:pt x="46990" y="273050"/>
                  <a:pt x="274320" y="45720"/>
                  <a:pt x="553720" y="45720"/>
                </a:cubicBezTo>
                <a:lnTo>
                  <a:pt x="4763227" y="45720"/>
                </a:lnTo>
                <a:moveTo>
                  <a:pt x="4763227" y="0"/>
                </a:moveTo>
                <a:lnTo>
                  <a:pt x="553720" y="0"/>
                </a:lnTo>
                <a:cubicBezTo>
                  <a:pt x="247650" y="0"/>
                  <a:pt x="0" y="247650"/>
                  <a:pt x="0" y="553720"/>
                </a:cubicBezTo>
                <a:cubicBezTo>
                  <a:pt x="0" y="859790"/>
                  <a:pt x="247650" y="1107440"/>
                  <a:pt x="553720" y="1107440"/>
                </a:cubicBezTo>
                <a:lnTo>
                  <a:pt x="4763227" y="1107440"/>
                </a:lnTo>
                <a:cubicBezTo>
                  <a:pt x="5069298" y="1107440"/>
                  <a:pt x="5316948" y="859790"/>
                  <a:pt x="5316948" y="553720"/>
                </a:cubicBezTo>
                <a:cubicBezTo>
                  <a:pt x="5315677" y="247650"/>
                  <a:pt x="5068027" y="0"/>
                  <a:pt x="476322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6934302" y="1668249"/>
            <a:ext cx="1564117" cy="322205"/>
          </a:xfrm>
          <a:custGeom>
            <a:rect b="b" l="l" r="r" t="t"/>
            <a:pathLst>
              <a:path extrusionOk="0" h="1107440" w="5316948">
                <a:moveTo>
                  <a:pt x="4763227" y="45720"/>
                </a:moveTo>
                <a:cubicBezTo>
                  <a:pt x="5042627" y="45720"/>
                  <a:pt x="5269957" y="273050"/>
                  <a:pt x="5269957" y="552450"/>
                </a:cubicBezTo>
                <a:cubicBezTo>
                  <a:pt x="5269957" y="831850"/>
                  <a:pt x="5042627" y="1059180"/>
                  <a:pt x="4763227" y="1059180"/>
                </a:cubicBezTo>
                <a:lnTo>
                  <a:pt x="553720" y="1059180"/>
                </a:lnTo>
                <a:cubicBezTo>
                  <a:pt x="274320" y="1059180"/>
                  <a:pt x="46990" y="831850"/>
                  <a:pt x="46990" y="552450"/>
                </a:cubicBezTo>
                <a:cubicBezTo>
                  <a:pt x="46990" y="273050"/>
                  <a:pt x="274320" y="45720"/>
                  <a:pt x="553720" y="45720"/>
                </a:cubicBezTo>
                <a:lnTo>
                  <a:pt x="4763227" y="45720"/>
                </a:lnTo>
                <a:moveTo>
                  <a:pt x="4763227" y="0"/>
                </a:moveTo>
                <a:lnTo>
                  <a:pt x="553720" y="0"/>
                </a:lnTo>
                <a:cubicBezTo>
                  <a:pt x="247650" y="0"/>
                  <a:pt x="0" y="247650"/>
                  <a:pt x="0" y="553720"/>
                </a:cubicBezTo>
                <a:cubicBezTo>
                  <a:pt x="0" y="859790"/>
                  <a:pt x="247650" y="1107440"/>
                  <a:pt x="553720" y="1107440"/>
                </a:cubicBezTo>
                <a:lnTo>
                  <a:pt x="4763227" y="1107440"/>
                </a:lnTo>
                <a:cubicBezTo>
                  <a:pt x="5069298" y="1107440"/>
                  <a:pt x="5316948" y="859790"/>
                  <a:pt x="5316948" y="553720"/>
                </a:cubicBezTo>
                <a:cubicBezTo>
                  <a:pt x="5315677" y="247650"/>
                  <a:pt x="5068027" y="0"/>
                  <a:pt x="476322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6"/>
          <p:cNvSpPr/>
          <p:nvPr/>
        </p:nvSpPr>
        <p:spPr>
          <a:xfrm>
            <a:off x="6934302" y="3153416"/>
            <a:ext cx="1564117" cy="322205"/>
          </a:xfrm>
          <a:custGeom>
            <a:rect b="b" l="l" r="r" t="t"/>
            <a:pathLst>
              <a:path extrusionOk="0" h="1107440" w="5316948">
                <a:moveTo>
                  <a:pt x="4763227" y="45720"/>
                </a:moveTo>
                <a:cubicBezTo>
                  <a:pt x="5042627" y="45720"/>
                  <a:pt x="5269957" y="273050"/>
                  <a:pt x="5269957" y="552450"/>
                </a:cubicBezTo>
                <a:cubicBezTo>
                  <a:pt x="5269957" y="831850"/>
                  <a:pt x="5042627" y="1059180"/>
                  <a:pt x="4763227" y="1059180"/>
                </a:cubicBezTo>
                <a:lnTo>
                  <a:pt x="553720" y="1059180"/>
                </a:lnTo>
                <a:cubicBezTo>
                  <a:pt x="274320" y="1059180"/>
                  <a:pt x="46990" y="831850"/>
                  <a:pt x="46990" y="552450"/>
                </a:cubicBezTo>
                <a:cubicBezTo>
                  <a:pt x="46990" y="273050"/>
                  <a:pt x="274320" y="45720"/>
                  <a:pt x="553720" y="45720"/>
                </a:cubicBezTo>
                <a:lnTo>
                  <a:pt x="4763227" y="45720"/>
                </a:lnTo>
                <a:moveTo>
                  <a:pt x="4763227" y="0"/>
                </a:moveTo>
                <a:lnTo>
                  <a:pt x="553720" y="0"/>
                </a:lnTo>
                <a:cubicBezTo>
                  <a:pt x="247650" y="0"/>
                  <a:pt x="0" y="247650"/>
                  <a:pt x="0" y="553720"/>
                </a:cubicBezTo>
                <a:cubicBezTo>
                  <a:pt x="0" y="859790"/>
                  <a:pt x="247650" y="1107440"/>
                  <a:pt x="553720" y="1107440"/>
                </a:cubicBezTo>
                <a:lnTo>
                  <a:pt x="4763227" y="1107440"/>
                </a:lnTo>
                <a:cubicBezTo>
                  <a:pt x="5069298" y="1107440"/>
                  <a:pt x="5316948" y="859790"/>
                  <a:pt x="5316948" y="553720"/>
                </a:cubicBezTo>
                <a:cubicBezTo>
                  <a:pt x="5315677" y="247650"/>
                  <a:pt x="5068027" y="0"/>
                  <a:pt x="476322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6"/>
          <p:cNvSpPr/>
          <p:nvPr/>
        </p:nvSpPr>
        <p:spPr>
          <a:xfrm>
            <a:off x="4655979" y="2423066"/>
            <a:ext cx="1564117" cy="322205"/>
          </a:xfrm>
          <a:custGeom>
            <a:rect b="b" l="l" r="r" t="t"/>
            <a:pathLst>
              <a:path extrusionOk="0" h="1107440" w="5316948">
                <a:moveTo>
                  <a:pt x="4763227" y="45720"/>
                </a:moveTo>
                <a:cubicBezTo>
                  <a:pt x="5042627" y="45720"/>
                  <a:pt x="5269957" y="273050"/>
                  <a:pt x="5269957" y="552450"/>
                </a:cubicBezTo>
                <a:cubicBezTo>
                  <a:pt x="5269957" y="831850"/>
                  <a:pt x="5042627" y="1059180"/>
                  <a:pt x="4763227" y="1059180"/>
                </a:cubicBezTo>
                <a:lnTo>
                  <a:pt x="553720" y="1059180"/>
                </a:lnTo>
                <a:cubicBezTo>
                  <a:pt x="274320" y="1059180"/>
                  <a:pt x="46990" y="831850"/>
                  <a:pt x="46990" y="552450"/>
                </a:cubicBezTo>
                <a:cubicBezTo>
                  <a:pt x="46990" y="273050"/>
                  <a:pt x="274320" y="45720"/>
                  <a:pt x="553720" y="45720"/>
                </a:cubicBezTo>
                <a:lnTo>
                  <a:pt x="4763227" y="45720"/>
                </a:lnTo>
                <a:moveTo>
                  <a:pt x="4763227" y="0"/>
                </a:moveTo>
                <a:lnTo>
                  <a:pt x="553720" y="0"/>
                </a:lnTo>
                <a:cubicBezTo>
                  <a:pt x="247650" y="0"/>
                  <a:pt x="0" y="247650"/>
                  <a:pt x="0" y="553720"/>
                </a:cubicBezTo>
                <a:cubicBezTo>
                  <a:pt x="0" y="859790"/>
                  <a:pt x="247650" y="1107440"/>
                  <a:pt x="553720" y="1107440"/>
                </a:cubicBezTo>
                <a:lnTo>
                  <a:pt x="4763227" y="1107440"/>
                </a:lnTo>
                <a:cubicBezTo>
                  <a:pt x="5069298" y="1107440"/>
                  <a:pt x="5316948" y="859790"/>
                  <a:pt x="5316948" y="553720"/>
                </a:cubicBezTo>
                <a:cubicBezTo>
                  <a:pt x="5315677" y="247650"/>
                  <a:pt x="5068027" y="0"/>
                  <a:pt x="476322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6"/>
          <p:cNvSpPr/>
          <p:nvPr/>
        </p:nvSpPr>
        <p:spPr>
          <a:xfrm>
            <a:off x="4655979" y="1668249"/>
            <a:ext cx="1564117" cy="322205"/>
          </a:xfrm>
          <a:custGeom>
            <a:rect b="b" l="l" r="r" t="t"/>
            <a:pathLst>
              <a:path extrusionOk="0" h="1107440" w="5316948">
                <a:moveTo>
                  <a:pt x="4763227" y="45720"/>
                </a:moveTo>
                <a:cubicBezTo>
                  <a:pt x="5042627" y="45720"/>
                  <a:pt x="5269957" y="273050"/>
                  <a:pt x="5269957" y="552450"/>
                </a:cubicBezTo>
                <a:cubicBezTo>
                  <a:pt x="5269957" y="831850"/>
                  <a:pt x="5042627" y="1059180"/>
                  <a:pt x="4763227" y="1059180"/>
                </a:cubicBezTo>
                <a:lnTo>
                  <a:pt x="553720" y="1059180"/>
                </a:lnTo>
                <a:cubicBezTo>
                  <a:pt x="274320" y="1059180"/>
                  <a:pt x="46990" y="831850"/>
                  <a:pt x="46990" y="552450"/>
                </a:cubicBezTo>
                <a:cubicBezTo>
                  <a:pt x="46990" y="273050"/>
                  <a:pt x="274320" y="45720"/>
                  <a:pt x="553720" y="45720"/>
                </a:cubicBezTo>
                <a:lnTo>
                  <a:pt x="4763227" y="45720"/>
                </a:lnTo>
                <a:moveTo>
                  <a:pt x="4763227" y="0"/>
                </a:moveTo>
                <a:lnTo>
                  <a:pt x="553720" y="0"/>
                </a:lnTo>
                <a:cubicBezTo>
                  <a:pt x="247650" y="0"/>
                  <a:pt x="0" y="247650"/>
                  <a:pt x="0" y="553720"/>
                </a:cubicBezTo>
                <a:cubicBezTo>
                  <a:pt x="0" y="859790"/>
                  <a:pt x="247650" y="1107440"/>
                  <a:pt x="553720" y="1107440"/>
                </a:cubicBezTo>
                <a:lnTo>
                  <a:pt x="4763227" y="1107440"/>
                </a:lnTo>
                <a:cubicBezTo>
                  <a:pt x="5069298" y="1107440"/>
                  <a:pt x="5316948" y="859790"/>
                  <a:pt x="5316948" y="553720"/>
                </a:cubicBezTo>
                <a:cubicBezTo>
                  <a:pt x="5315677" y="247650"/>
                  <a:pt x="5068027" y="0"/>
                  <a:pt x="476322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6"/>
          <p:cNvSpPr/>
          <p:nvPr/>
        </p:nvSpPr>
        <p:spPr>
          <a:xfrm>
            <a:off x="4655979" y="3153416"/>
            <a:ext cx="1564117" cy="322205"/>
          </a:xfrm>
          <a:custGeom>
            <a:rect b="b" l="l" r="r" t="t"/>
            <a:pathLst>
              <a:path extrusionOk="0" h="1107440" w="5316948">
                <a:moveTo>
                  <a:pt x="4763227" y="45720"/>
                </a:moveTo>
                <a:cubicBezTo>
                  <a:pt x="5042627" y="45720"/>
                  <a:pt x="5269957" y="273050"/>
                  <a:pt x="5269957" y="552450"/>
                </a:cubicBezTo>
                <a:cubicBezTo>
                  <a:pt x="5269957" y="831850"/>
                  <a:pt x="5042627" y="1059180"/>
                  <a:pt x="4763227" y="1059180"/>
                </a:cubicBezTo>
                <a:lnTo>
                  <a:pt x="553720" y="1059180"/>
                </a:lnTo>
                <a:cubicBezTo>
                  <a:pt x="274320" y="1059180"/>
                  <a:pt x="46990" y="831850"/>
                  <a:pt x="46990" y="552450"/>
                </a:cubicBezTo>
                <a:cubicBezTo>
                  <a:pt x="46990" y="273050"/>
                  <a:pt x="274320" y="45720"/>
                  <a:pt x="553720" y="45720"/>
                </a:cubicBezTo>
                <a:lnTo>
                  <a:pt x="4763227" y="45720"/>
                </a:lnTo>
                <a:moveTo>
                  <a:pt x="4763227" y="0"/>
                </a:moveTo>
                <a:lnTo>
                  <a:pt x="553720" y="0"/>
                </a:lnTo>
                <a:cubicBezTo>
                  <a:pt x="247650" y="0"/>
                  <a:pt x="0" y="247650"/>
                  <a:pt x="0" y="553720"/>
                </a:cubicBezTo>
                <a:cubicBezTo>
                  <a:pt x="0" y="859790"/>
                  <a:pt x="247650" y="1107440"/>
                  <a:pt x="553720" y="1107440"/>
                </a:cubicBezTo>
                <a:lnTo>
                  <a:pt x="4763227" y="1107440"/>
                </a:lnTo>
                <a:cubicBezTo>
                  <a:pt x="5069298" y="1107440"/>
                  <a:pt x="5316948" y="859790"/>
                  <a:pt x="5316948" y="553720"/>
                </a:cubicBezTo>
                <a:cubicBezTo>
                  <a:pt x="5315677" y="247650"/>
                  <a:pt x="5068027" y="0"/>
                  <a:pt x="476322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6802849" y="3236052"/>
            <a:ext cx="1827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TESTING PLAN</a:t>
            </a:r>
            <a:endParaRPr sz="700"/>
          </a:p>
        </p:txBody>
      </p:sp>
      <p:sp>
        <p:nvSpPr>
          <p:cNvPr id="161" name="Google Shape;161;p26"/>
          <p:cNvSpPr txBox="1"/>
          <p:nvPr/>
        </p:nvSpPr>
        <p:spPr>
          <a:xfrm>
            <a:off x="6802861" y="2479531"/>
            <a:ext cx="1827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WIREFRAMES</a:t>
            </a:r>
            <a:endParaRPr sz="700"/>
          </a:p>
        </p:txBody>
      </p:sp>
      <p:sp>
        <p:nvSpPr>
          <p:cNvPr id="162" name="Google Shape;162;p26"/>
          <p:cNvSpPr txBox="1"/>
          <p:nvPr/>
        </p:nvSpPr>
        <p:spPr>
          <a:xfrm>
            <a:off x="4524375" y="1709152"/>
            <a:ext cx="1826952" cy="2076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OVERVIEW</a:t>
            </a:r>
            <a:endParaRPr sz="700"/>
          </a:p>
        </p:txBody>
      </p:sp>
      <p:sp>
        <p:nvSpPr>
          <p:cNvPr id="163" name="Google Shape;163;p26"/>
          <p:cNvSpPr txBox="1"/>
          <p:nvPr/>
        </p:nvSpPr>
        <p:spPr>
          <a:xfrm>
            <a:off x="514350" y="2621393"/>
            <a:ext cx="2742503" cy="5311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Information regarding how we are going to proceed forward with our project</a:t>
            </a:r>
            <a:endParaRPr sz="700"/>
          </a:p>
        </p:txBody>
      </p:sp>
      <p:cxnSp>
        <p:nvCxnSpPr>
          <p:cNvPr id="164" name="Google Shape;164;p26"/>
          <p:cNvCxnSpPr/>
          <p:nvPr/>
        </p:nvCxnSpPr>
        <p:spPr>
          <a:xfrm>
            <a:off x="4302527" y="575774"/>
            <a:ext cx="538946" cy="0"/>
          </a:xfrm>
          <a:prstGeom prst="straightConnector1">
            <a:avLst/>
          </a:prstGeom>
          <a:noFill/>
          <a:ln cap="rnd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5" name="Google Shape;165;p26"/>
          <p:cNvSpPr txBox="1"/>
          <p:nvPr/>
        </p:nvSpPr>
        <p:spPr>
          <a:xfrm>
            <a:off x="4524358" y="3251560"/>
            <a:ext cx="1827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REQUIREMENTS</a:t>
            </a:r>
            <a:endParaRPr sz="700"/>
          </a:p>
        </p:txBody>
      </p:sp>
      <p:sp>
        <p:nvSpPr>
          <p:cNvPr id="166" name="Google Shape;166;p2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26"/>
          <p:cNvSpPr txBox="1"/>
          <p:nvPr/>
        </p:nvSpPr>
        <p:spPr>
          <a:xfrm>
            <a:off x="4572000" y="2479544"/>
            <a:ext cx="1827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UI DESIGN</a:t>
            </a:r>
            <a:endParaRPr sz="700"/>
          </a:p>
        </p:txBody>
      </p:sp>
      <p:sp>
        <p:nvSpPr>
          <p:cNvPr id="168" name="Google Shape;168;p26"/>
          <p:cNvSpPr txBox="1"/>
          <p:nvPr/>
        </p:nvSpPr>
        <p:spPr>
          <a:xfrm>
            <a:off x="6802863" y="1747494"/>
            <a:ext cx="1827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SOFTWARE DESIGN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1F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Google Shape;173;p27"/>
          <p:cNvCxnSpPr/>
          <p:nvPr/>
        </p:nvCxnSpPr>
        <p:spPr>
          <a:xfrm>
            <a:off x="8466685" y="526338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27"/>
          <p:cNvCxnSpPr/>
          <p:nvPr/>
        </p:nvCxnSpPr>
        <p:spPr>
          <a:xfrm>
            <a:off x="8466685" y="591014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27"/>
          <p:cNvCxnSpPr/>
          <p:nvPr/>
        </p:nvCxnSpPr>
        <p:spPr>
          <a:xfrm>
            <a:off x="8466685" y="655690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27"/>
          <p:cNvSpPr/>
          <p:nvPr/>
        </p:nvSpPr>
        <p:spPr>
          <a:xfrm>
            <a:off x="8145330" y="513861"/>
            <a:ext cx="156116" cy="156116"/>
          </a:xfrm>
          <a:custGeom>
            <a:rect b="b" l="l" r="r" t="t"/>
            <a:pathLst>
              <a:path extrusionOk="0" h="312232" w="312232">
                <a:moveTo>
                  <a:pt x="0" y="0"/>
                </a:moveTo>
                <a:lnTo>
                  <a:pt x="312232" y="0"/>
                </a:lnTo>
                <a:lnTo>
                  <a:pt x="312232" y="312232"/>
                </a:lnTo>
                <a:lnTo>
                  <a:pt x="0" y="3122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7"/>
          <p:cNvSpPr/>
          <p:nvPr/>
        </p:nvSpPr>
        <p:spPr>
          <a:xfrm>
            <a:off x="1062120" y="0"/>
            <a:ext cx="7019760" cy="5143500"/>
          </a:xfrm>
          <a:custGeom>
            <a:rect b="b" l="l" r="r" t="t"/>
            <a:pathLst>
              <a:path extrusionOk="0"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30000"/>
            </a:blip>
            <a:stretch>
              <a:fillRect b="-6693" l="0" r="0" t="-6694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27"/>
          <p:cNvPicPr preferRelativeResize="0"/>
          <p:nvPr/>
        </p:nvPicPr>
        <p:blipFill rotWithShape="1">
          <a:blip r:embed="rId5">
            <a:alphaModFix/>
          </a:blip>
          <a:srcRect b="0" l="4807" r="4807" t="0"/>
          <a:stretch/>
        </p:blipFill>
        <p:spPr>
          <a:xfrm>
            <a:off x="514350" y="1229177"/>
            <a:ext cx="3622350" cy="26851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27"/>
          <p:cNvCxnSpPr/>
          <p:nvPr/>
        </p:nvCxnSpPr>
        <p:spPr>
          <a:xfrm>
            <a:off x="4302527" y="575774"/>
            <a:ext cx="538946" cy="0"/>
          </a:xfrm>
          <a:prstGeom prst="straightConnector1">
            <a:avLst/>
          </a:prstGeom>
          <a:noFill/>
          <a:ln cap="rnd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80" name="Google Shape;180;p27"/>
          <p:cNvSpPr txBox="1"/>
          <p:nvPr/>
        </p:nvSpPr>
        <p:spPr>
          <a:xfrm>
            <a:off x="514350" y="485286"/>
            <a:ext cx="1787713" cy="179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FANTASTIC 5</a:t>
            </a:r>
            <a:endParaRPr sz="700"/>
          </a:p>
        </p:txBody>
      </p:sp>
      <p:sp>
        <p:nvSpPr>
          <p:cNvPr id="181" name="Google Shape;181;p27"/>
          <p:cNvSpPr txBox="1"/>
          <p:nvPr/>
        </p:nvSpPr>
        <p:spPr>
          <a:xfrm>
            <a:off x="4804587" y="1324385"/>
            <a:ext cx="3825063" cy="8258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Overview</a:t>
            </a:r>
            <a:endParaRPr sz="700"/>
          </a:p>
        </p:txBody>
      </p:sp>
      <p:sp>
        <p:nvSpPr>
          <p:cNvPr id="182" name="Google Shape;182;p27"/>
          <p:cNvSpPr txBox="1"/>
          <p:nvPr/>
        </p:nvSpPr>
        <p:spPr>
          <a:xfrm>
            <a:off x="4864187" y="2215936"/>
            <a:ext cx="3585829" cy="2221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4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Iteration 1, our team has progressed to having a more fully formed plan and begun development work. The iteration began with refining our requirements based on meeting with the teams we are collaborating with. From there, we developed a software design document and created the initial structure of our project. Finally, we have begun developing our core features.</a:t>
            </a:r>
            <a:endParaRPr sz="700"/>
          </a:p>
          <a:p>
            <a:pPr indent="0" lvl="0" marL="0" marR="0" rtl="0" algn="l">
              <a:lnSpc>
                <a:spcPct val="200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27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967" l="-17679" r="-17679" t="-49957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6270800" y="4437698"/>
            <a:ext cx="2358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190" name="Google Shape;190;p28"/>
          <p:cNvSpPr txBox="1"/>
          <p:nvPr/>
        </p:nvSpPr>
        <p:spPr>
          <a:xfrm>
            <a:off x="2708375" y="478925"/>
            <a:ext cx="397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2500"/>
              <a:t>Introduction &amp; Design Goals</a:t>
            </a:r>
            <a:endParaRPr sz="700"/>
          </a:p>
        </p:txBody>
      </p:sp>
      <p:sp>
        <p:nvSpPr>
          <p:cNvPr id="191" name="Google Shape;191;p28"/>
          <p:cNvSpPr txBox="1"/>
          <p:nvPr/>
        </p:nvSpPr>
        <p:spPr>
          <a:xfrm>
            <a:off x="1318775" y="1290800"/>
            <a:ext cx="3253200" cy="32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Portal Frontend UI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Built with React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Integrates with backend services by other teams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Focus on intuitive and user-friendly design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4749875" y="1290800"/>
            <a:ext cx="3253200" cy="34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Design Goals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User-Friendliness: Intuitive navigation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Integration: Seamless backend integration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Performance: Fast loading and responsiveness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Scalability: Future expansion ready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Maintainability: Modular and clear code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28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967" l="-17679" r="-17679" t="-49957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9"/>
          <p:cNvSpPr txBox="1"/>
          <p:nvPr/>
        </p:nvSpPr>
        <p:spPr>
          <a:xfrm>
            <a:off x="6270800" y="4437698"/>
            <a:ext cx="2358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200" name="Google Shape;200;p29"/>
          <p:cNvSpPr txBox="1"/>
          <p:nvPr/>
        </p:nvSpPr>
        <p:spPr>
          <a:xfrm>
            <a:off x="2757125" y="186400"/>
            <a:ext cx="397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Software Design</a:t>
            </a:r>
            <a:endParaRPr sz="700"/>
          </a:p>
        </p:txBody>
      </p:sp>
      <p:sp>
        <p:nvSpPr>
          <p:cNvPr id="201" name="Google Shape;201;p29"/>
          <p:cNvSpPr txBox="1"/>
          <p:nvPr/>
        </p:nvSpPr>
        <p:spPr>
          <a:xfrm>
            <a:off x="526550" y="863825"/>
            <a:ext cx="4509600" cy="41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Software Architecture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Framework: React, component-based structure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modified MVC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Main Pages: Dashboard, Landing, Account Registration, Login, Project Page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Component Examples: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Dashboard: Search Bar, Cards, Modal Popup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Page: Add/Edit functionality, analytics, task management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9"/>
          <p:cNvSpPr txBox="1"/>
          <p:nvPr/>
        </p:nvSpPr>
        <p:spPr>
          <a:xfrm>
            <a:off x="5316575" y="1290800"/>
            <a:ext cx="3181200" cy="34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Folder Structure: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/src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components: Header, Footer, NavigationBar, etc.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pages: Dashboard, LandingPage, ProjectPage, AccountRegistrationPage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assets: Images, styles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29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>
            <a:off x="0" y="-243775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967" l="-17679" r="-17679" t="-49957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6270800" y="4437698"/>
            <a:ext cx="2358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210" name="Google Shape;210;p30"/>
          <p:cNvSpPr txBox="1"/>
          <p:nvPr/>
        </p:nvSpPr>
        <p:spPr>
          <a:xfrm>
            <a:off x="2873200" y="466725"/>
            <a:ext cx="339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UI Design</a:t>
            </a:r>
            <a:endParaRPr sz="700"/>
          </a:p>
        </p:txBody>
      </p:sp>
      <p:sp>
        <p:nvSpPr>
          <p:cNvPr id="211" name="Google Shape;211;p30"/>
          <p:cNvSpPr txBox="1"/>
          <p:nvPr/>
        </p:nvSpPr>
        <p:spPr>
          <a:xfrm>
            <a:off x="1318775" y="626475"/>
            <a:ext cx="6752400" cy="18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Design Concept: Minimalism and user-friendliness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Inspiration: Apple's design ethos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Key Elements: Clean lines, subtle animations, calming color palette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Tools: Figma for layout and wireframes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30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/>
          <p:nvPr/>
        </p:nvSpPr>
        <p:spPr>
          <a:xfrm>
            <a:off x="0" y="-243775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967" l="-17679" r="-17679" t="-49957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1"/>
          <p:cNvSpPr txBox="1"/>
          <p:nvPr/>
        </p:nvSpPr>
        <p:spPr>
          <a:xfrm>
            <a:off x="6270800" y="4437698"/>
            <a:ext cx="2358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219" name="Google Shape;219;p31"/>
          <p:cNvSpPr txBox="1"/>
          <p:nvPr/>
        </p:nvSpPr>
        <p:spPr>
          <a:xfrm>
            <a:off x="2873250" y="-69575"/>
            <a:ext cx="3397500" cy="9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Wireframes</a:t>
            </a:r>
            <a:endParaRPr sz="2500"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220" name="Google Shape;22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050" y="944650"/>
            <a:ext cx="7869896" cy="291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1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/>
          <p:nvPr/>
        </p:nvSpPr>
        <p:spPr>
          <a:xfrm>
            <a:off x="0" y="-243775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967" l="-17679" r="-17679" t="-49957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2"/>
          <p:cNvSpPr txBox="1"/>
          <p:nvPr/>
        </p:nvSpPr>
        <p:spPr>
          <a:xfrm>
            <a:off x="6270800" y="4437698"/>
            <a:ext cx="2358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pic>
        <p:nvPicPr>
          <p:cNvPr id="228" name="Google Shape;22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395" y="0"/>
            <a:ext cx="3135330" cy="48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1976" y="0"/>
            <a:ext cx="3287734" cy="482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2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1F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5" name="Google Shape;235;p33"/>
          <p:cNvCxnSpPr/>
          <p:nvPr/>
        </p:nvCxnSpPr>
        <p:spPr>
          <a:xfrm>
            <a:off x="8466685" y="526338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6" name="Google Shape;236;p33"/>
          <p:cNvCxnSpPr/>
          <p:nvPr/>
        </p:nvCxnSpPr>
        <p:spPr>
          <a:xfrm>
            <a:off x="8466685" y="591014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7" name="Google Shape;237;p33"/>
          <p:cNvCxnSpPr/>
          <p:nvPr/>
        </p:nvCxnSpPr>
        <p:spPr>
          <a:xfrm>
            <a:off x="8466685" y="655690"/>
            <a:ext cx="162965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8" name="Google Shape;238;p33"/>
          <p:cNvSpPr/>
          <p:nvPr/>
        </p:nvSpPr>
        <p:spPr>
          <a:xfrm>
            <a:off x="8145330" y="513861"/>
            <a:ext cx="156116" cy="156116"/>
          </a:xfrm>
          <a:custGeom>
            <a:rect b="b" l="l" r="r" t="t"/>
            <a:pathLst>
              <a:path extrusionOk="0" h="312232" w="312232">
                <a:moveTo>
                  <a:pt x="0" y="0"/>
                </a:moveTo>
                <a:lnTo>
                  <a:pt x="312232" y="0"/>
                </a:lnTo>
                <a:lnTo>
                  <a:pt x="312232" y="312232"/>
                </a:lnTo>
                <a:lnTo>
                  <a:pt x="0" y="3122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3"/>
          <p:cNvSpPr/>
          <p:nvPr/>
        </p:nvSpPr>
        <p:spPr>
          <a:xfrm>
            <a:off x="1237372" y="112907"/>
            <a:ext cx="7019760" cy="5143500"/>
          </a:xfrm>
          <a:custGeom>
            <a:rect b="b" l="l" r="r" t="t"/>
            <a:pathLst>
              <a:path extrusionOk="0"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30000"/>
            </a:blip>
            <a:stretch>
              <a:fillRect b="-6693" l="0" r="0" t="-6694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0" name="Google Shape;240;p33"/>
          <p:cNvCxnSpPr/>
          <p:nvPr/>
        </p:nvCxnSpPr>
        <p:spPr>
          <a:xfrm>
            <a:off x="4302527" y="575774"/>
            <a:ext cx="538946" cy="0"/>
          </a:xfrm>
          <a:prstGeom prst="straightConnector1">
            <a:avLst/>
          </a:prstGeom>
          <a:noFill/>
          <a:ln cap="rnd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241" name="Google Shape;241;p33"/>
          <p:cNvPicPr preferRelativeResize="0"/>
          <p:nvPr/>
        </p:nvPicPr>
        <p:blipFill rotWithShape="1">
          <a:blip r:embed="rId5">
            <a:alphaModFix/>
          </a:blip>
          <a:srcRect b="0" l="23350" r="23349" t="0"/>
          <a:stretch/>
        </p:blipFill>
        <p:spPr>
          <a:xfrm>
            <a:off x="6322654" y="1820039"/>
            <a:ext cx="1784814" cy="223104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2" name="Google Shape;242;p33"/>
          <p:cNvGraphicFramePr/>
          <p:nvPr/>
        </p:nvGraphicFramePr>
        <p:xfrm>
          <a:off x="617383" y="821532"/>
          <a:ext cx="3000000" cy="3000000"/>
        </p:xfrm>
        <a:graphic>
          <a:graphicData uri="http://schemas.openxmlformats.org/drawingml/2006/table">
            <a:tbl>
              <a:tblPr>
                <a:gradFill>
                  <a:gsLst>
                    <a:gs pos="0">
                      <a:srgbClr val="9FC3FF"/>
                    </a:gs>
                    <a:gs pos="35000">
                      <a:srgbClr val="BDD5FF"/>
                    </a:gs>
                    <a:gs pos="100000">
                      <a:srgbClr val="E4EEFF"/>
                    </a:gs>
                  </a:gsLst>
                  <a:lin ang="16200000" scaled="0"/>
                </a:gradFill>
                <a:tableStyleId>{8A01EBEC-7FE3-49A9-AA43-D7CB3EA2DCAB}</a:tableStyleId>
              </a:tblPr>
              <a:tblGrid>
                <a:gridCol w="716100"/>
                <a:gridCol w="2438400"/>
                <a:gridCol w="1104900"/>
                <a:gridCol w="774000"/>
              </a:tblGrid>
              <a:tr h="423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ITERATION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FUNCTIONAL REQ.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TASKS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ESTIMATED HOURS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</a:tr>
              <a:tr h="1087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24493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User Registration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User Login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Creation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Editing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Primarily UI Development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25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</a:tr>
              <a:tr h="1030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24493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80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Integrate UI from Iter1 with other teams’ services</a:t>
                      </a:r>
                      <a:endParaRPr b="0"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80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 Assignment and Deadline Setting</a:t>
                      </a:r>
                      <a:endParaRPr b="0"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80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Team Roles and Permission Management</a:t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UI Development,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Backend Integration,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25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</a:tr>
              <a:tr h="959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24493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Search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Analytics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Update Notifications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Deadline Notifications</a:t>
                      </a:r>
                      <a:endParaRPr sz="700"/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UI Development,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Backend Integration,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endParaRPr sz="8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endParaRPr sz="700"/>
                    </a:p>
                    <a:p>
                      <a:pPr indent="0" lvl="0" marL="0" marR="0" rtl="0" algn="ctr">
                        <a:lnSpc>
                          <a:spcPct val="13125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5250" marB="95250" marR="95250" marL="95250" anchor="ctr"/>
                </a:tc>
              </a:tr>
            </a:tbl>
          </a:graphicData>
        </a:graphic>
      </p:graphicFrame>
      <p:sp>
        <p:nvSpPr>
          <p:cNvPr id="243" name="Google Shape;243;p33"/>
          <p:cNvSpPr txBox="1"/>
          <p:nvPr/>
        </p:nvSpPr>
        <p:spPr>
          <a:xfrm>
            <a:off x="514350" y="485286"/>
            <a:ext cx="1787713" cy="179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FANTASTIC 5</a:t>
            </a:r>
            <a:endParaRPr sz="700"/>
          </a:p>
        </p:txBody>
      </p:sp>
      <p:sp>
        <p:nvSpPr>
          <p:cNvPr id="244" name="Google Shape;244;p33"/>
          <p:cNvSpPr txBox="1"/>
          <p:nvPr/>
        </p:nvSpPr>
        <p:spPr>
          <a:xfrm>
            <a:off x="6270800" y="4437698"/>
            <a:ext cx="2358850" cy="149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28 MAY, 2024</a:t>
            </a:r>
            <a:endParaRPr sz="700"/>
          </a:p>
        </p:txBody>
      </p:sp>
      <p:sp>
        <p:nvSpPr>
          <p:cNvPr id="245" name="Google Shape;245;p33"/>
          <p:cNvSpPr txBox="1"/>
          <p:nvPr/>
        </p:nvSpPr>
        <p:spPr>
          <a:xfrm>
            <a:off x="5800473" y="1089679"/>
            <a:ext cx="28291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UPDATED TIMELINE</a:t>
            </a:r>
            <a:endParaRPr sz="700"/>
          </a:p>
        </p:txBody>
      </p:sp>
      <p:sp>
        <p:nvSpPr>
          <p:cNvPr id="246" name="Google Shape;246;p33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